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86" r:id="rId3"/>
    <p:sldId id="257" r:id="rId4"/>
    <p:sldId id="288" r:id="rId5"/>
    <p:sldId id="262" r:id="rId6"/>
    <p:sldId id="271" r:id="rId7"/>
    <p:sldId id="264" r:id="rId8"/>
    <p:sldId id="260" r:id="rId9"/>
    <p:sldId id="287" r:id="rId10"/>
    <p:sldId id="265" r:id="rId11"/>
    <p:sldId id="273" r:id="rId12"/>
    <p:sldId id="274" r:id="rId13"/>
    <p:sldId id="276" r:id="rId14"/>
    <p:sldId id="279" r:id="rId15"/>
    <p:sldId id="277" r:id="rId16"/>
    <p:sldId id="280" r:id="rId17"/>
    <p:sldId id="281" r:id="rId18"/>
    <p:sldId id="282" r:id="rId19"/>
    <p:sldId id="283" r:id="rId20"/>
    <p:sldId id="284" r:id="rId21"/>
    <p:sldId id="285" r:id="rId22"/>
    <p:sldId id="261" r:id="rId23"/>
    <p:sldId id="258" r:id="rId24"/>
    <p:sldId id="25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6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053F6-D9B5-5E42-8F6D-C852C049D79D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B837C-51E3-C443-8E69-2E8BA6745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78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2715D-D242-2E42-A2E5-7398AC2BD247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71C0E-8C84-034F-A3AE-1B5F1178B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814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29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CfA</a:t>
            </a:r>
            <a:r>
              <a:rPr lang="en-US" sz="1200" dirty="0" smtClean="0"/>
              <a:t> sample object</a:t>
            </a:r>
          </a:p>
          <a:p>
            <a:endParaRPr lang="en-US" sz="1200" dirty="0" smtClean="0"/>
          </a:p>
          <a:p>
            <a:r>
              <a:rPr lang="en-US" sz="1200" dirty="0" smtClean="0"/>
              <a:t>Broad lined </a:t>
            </a:r>
            <a:r>
              <a:rPr lang="en-US" sz="1200" dirty="0" err="1" smtClean="0"/>
              <a:t>Ic</a:t>
            </a:r>
            <a:endParaRPr lang="en-US" sz="1200" dirty="0" smtClean="0"/>
          </a:p>
          <a:p>
            <a:endParaRPr lang="en-US" sz="1200" dirty="0" smtClean="0"/>
          </a:p>
          <a:p>
            <a:r>
              <a:rPr lang="en-US" sz="1200" dirty="0" smtClean="0"/>
              <a:t>BVRI (other bands also)</a:t>
            </a:r>
          </a:p>
          <a:p>
            <a:r>
              <a:rPr lang="en-US" sz="1200" dirty="0" smtClean="0"/>
              <a:t> - Avoiding using</a:t>
            </a:r>
            <a:r>
              <a:rPr lang="en-US" sz="1200" baseline="0" dirty="0" smtClean="0"/>
              <a:t> other data at the moment due to small spacing in effective wavelength – overlapping filters can be temperamental </a:t>
            </a:r>
            <a:endParaRPr lang="en-US" sz="120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Phase of Spectra shown in blue (top panel)</a:t>
            </a:r>
          </a:p>
          <a:p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19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Fit shown in green</a:t>
            </a:r>
          </a:p>
          <a:p>
            <a:endParaRPr lang="en-US" sz="1200" dirty="0" smtClean="0"/>
          </a:p>
          <a:p>
            <a:r>
              <a:rPr lang="en-US" sz="1200" dirty="0" smtClean="0"/>
              <a:t>Uncertainties on fit propagated on through following steps</a:t>
            </a:r>
          </a:p>
          <a:p>
            <a:endParaRPr lang="en-US" sz="1200" dirty="0" smtClean="0"/>
          </a:p>
          <a:p>
            <a:r>
              <a:rPr lang="en-US" sz="1200" dirty="0" smtClean="0"/>
              <a:t>Good fit to the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19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Concentrate on</a:t>
            </a:r>
            <a:r>
              <a:rPr lang="en-US" sz="1200" baseline="0" dirty="0" smtClean="0"/>
              <a:t> on and as an example.</a:t>
            </a:r>
          </a:p>
          <a:p>
            <a:endParaRPr lang="en-US" sz="1200" baseline="0" dirty="0" smtClean="0"/>
          </a:p>
          <a:p>
            <a:r>
              <a:rPr lang="en-US" sz="1200" dirty="0" smtClean="0"/>
              <a:t>Fit (in green) to V-band photometry (in red)</a:t>
            </a:r>
          </a:p>
          <a:p>
            <a:endParaRPr lang="en-US" sz="1200" dirty="0" smtClean="0"/>
          </a:p>
          <a:p>
            <a:r>
              <a:rPr lang="en-US" sz="1200" dirty="0" smtClean="0"/>
              <a:t>Extract spectrophotometry and associated uncertainties (blue)</a:t>
            </a:r>
          </a:p>
          <a:p>
            <a:endParaRPr lang="en-US" sz="1200" dirty="0" smtClean="0"/>
          </a:p>
          <a:p>
            <a:r>
              <a:rPr lang="en-US" sz="1200" dirty="0" smtClean="0"/>
              <a:t>Note small size of uncertainties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199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Consistency check – refit the new </a:t>
            </a:r>
            <a:r>
              <a:rPr lang="en-US" sz="1200" dirty="0" err="1" smtClean="0"/>
              <a:t>specphot</a:t>
            </a:r>
            <a:r>
              <a:rPr lang="en-US" sz="1200" dirty="0" smtClean="0"/>
              <a:t> </a:t>
            </a:r>
          </a:p>
          <a:p>
            <a:endParaRPr lang="en-US" sz="1200" dirty="0" smtClean="0"/>
          </a:p>
          <a:p>
            <a:r>
              <a:rPr lang="en-US" sz="1200" dirty="0" smtClean="0"/>
              <a:t>Refit is shown in purple – consistent with original (green) fit to photometry – as expected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19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Once the spectra have been calibrated and mangled, light curves can be generated for other bands at other redshifts.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Max redshift typically depends on the how blue the spectral series goes</a:t>
            </a:r>
          </a:p>
          <a:p>
            <a:pPr marL="0" indent="0">
              <a:buNone/>
            </a:pPr>
            <a:r>
              <a:rPr lang="en-US" dirty="0" smtClean="0"/>
              <a:t> - Need more</a:t>
            </a:r>
            <a:r>
              <a:rPr lang="en-US" baseline="0" dirty="0" smtClean="0"/>
              <a:t> UV data.</a:t>
            </a:r>
          </a:p>
          <a:p>
            <a:pPr marL="0" indent="0">
              <a:buNone/>
            </a:pPr>
            <a:r>
              <a:rPr lang="en-US" baseline="0" dirty="0" smtClean="0"/>
              <a:t> - Either (very) low-z UV, or NUV Blue Optical spectra of higher redshift Objects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19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Can take SN1998bw to z≈1.0 in I-band</a:t>
            </a:r>
          </a:p>
          <a:p>
            <a:endParaRPr lang="en-US" dirty="0" smtClean="0"/>
          </a:p>
          <a:p>
            <a:r>
              <a:rPr lang="en-US" dirty="0" smtClean="0"/>
              <a:t>Doesn’t</a:t>
            </a:r>
            <a:r>
              <a:rPr lang="en-US" baseline="0" dirty="0" smtClean="0"/>
              <a:t> have to be the same </a:t>
            </a:r>
            <a:r>
              <a:rPr lang="en-US" baseline="0" dirty="0" err="1" smtClean="0"/>
              <a:t>absmag</a:t>
            </a:r>
            <a:r>
              <a:rPr lang="en-US" baseline="0" dirty="0" smtClean="0"/>
              <a:t>, can choose from a </a:t>
            </a:r>
            <a:r>
              <a:rPr lang="en-US" baseline="0" dirty="0" err="1" smtClean="0"/>
              <a:t>lumdist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89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Only get to z≈0.1 in B-band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</a:rPr>
              <a:t>Need more UV data!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86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colour</a:t>
            </a:r>
            <a:r>
              <a:rPr lang="en-US" dirty="0" smtClean="0"/>
              <a:t> to discriminate between types.</a:t>
            </a:r>
          </a:p>
          <a:p>
            <a:endParaRPr lang="en-US" dirty="0" smtClean="0"/>
          </a:p>
          <a:p>
            <a:r>
              <a:rPr lang="en-US" dirty="0" smtClean="0"/>
              <a:t>SALT2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 templates shown in red.</a:t>
            </a:r>
          </a:p>
          <a:p>
            <a:endParaRPr lang="en-US" dirty="0" smtClean="0"/>
          </a:p>
          <a:p>
            <a:r>
              <a:rPr lang="en-US" dirty="0" smtClean="0"/>
              <a:t>CC </a:t>
            </a:r>
            <a:r>
              <a:rPr lang="en-US" dirty="0" err="1" smtClean="0"/>
              <a:t>SESNe</a:t>
            </a:r>
            <a:r>
              <a:rPr lang="en-US" dirty="0" smtClean="0"/>
              <a:t> shown in green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114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colour</a:t>
            </a:r>
            <a:r>
              <a:rPr lang="en-US" dirty="0" smtClean="0"/>
              <a:t> to discriminate between types.</a:t>
            </a:r>
          </a:p>
          <a:p>
            <a:endParaRPr lang="en-US" dirty="0" smtClean="0"/>
          </a:p>
          <a:p>
            <a:r>
              <a:rPr lang="en-US" dirty="0" smtClean="0"/>
              <a:t>SALT2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 templates shown in red.</a:t>
            </a:r>
          </a:p>
          <a:p>
            <a:endParaRPr lang="en-US" dirty="0" smtClean="0"/>
          </a:p>
          <a:p>
            <a:r>
              <a:rPr lang="en-US" dirty="0" smtClean="0"/>
              <a:t>CC </a:t>
            </a:r>
            <a:r>
              <a:rPr lang="en-US" dirty="0" err="1" smtClean="0"/>
              <a:t>SESNe</a:t>
            </a:r>
            <a:r>
              <a:rPr lang="en-US" dirty="0" smtClean="0"/>
              <a:t> shown in green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4942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colour</a:t>
            </a:r>
            <a:r>
              <a:rPr lang="en-US" dirty="0" smtClean="0"/>
              <a:t> to discriminate between types.</a:t>
            </a:r>
          </a:p>
          <a:p>
            <a:endParaRPr lang="en-US" dirty="0" smtClean="0"/>
          </a:p>
          <a:p>
            <a:r>
              <a:rPr lang="en-US" dirty="0" smtClean="0"/>
              <a:t>SALT2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 templates shown in red.</a:t>
            </a:r>
          </a:p>
          <a:p>
            <a:endParaRPr lang="en-US" dirty="0" smtClean="0"/>
          </a:p>
          <a:p>
            <a:r>
              <a:rPr lang="en-US" dirty="0" smtClean="0"/>
              <a:t>CC </a:t>
            </a:r>
            <a:r>
              <a:rPr lang="en-US" dirty="0" err="1" smtClean="0"/>
              <a:t>SESNe</a:t>
            </a:r>
            <a:r>
              <a:rPr lang="en-US" dirty="0" smtClean="0"/>
              <a:t> shown in green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04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297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colour</a:t>
            </a:r>
            <a:r>
              <a:rPr lang="en-US" dirty="0" smtClean="0"/>
              <a:t> to discriminate between types.</a:t>
            </a:r>
          </a:p>
          <a:p>
            <a:endParaRPr lang="en-US" dirty="0" smtClean="0"/>
          </a:p>
          <a:p>
            <a:r>
              <a:rPr lang="en-US" dirty="0" smtClean="0"/>
              <a:t>SALT2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 templates shown in red.</a:t>
            </a:r>
          </a:p>
          <a:p>
            <a:endParaRPr lang="en-US" dirty="0" smtClean="0"/>
          </a:p>
          <a:p>
            <a:r>
              <a:rPr lang="en-US" dirty="0" smtClean="0"/>
              <a:t>CC </a:t>
            </a:r>
            <a:r>
              <a:rPr lang="en-US" dirty="0" err="1" smtClean="0"/>
              <a:t>SESNe</a:t>
            </a:r>
            <a:r>
              <a:rPr lang="en-US" dirty="0" smtClean="0"/>
              <a:t> shown in green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89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:</a:t>
            </a:r>
          </a:p>
          <a:p>
            <a:pPr lvl="1"/>
            <a:r>
              <a:rPr lang="pl-PL" dirty="0" err="1" smtClean="0"/>
              <a:t>github.com</a:t>
            </a:r>
            <a:r>
              <a:rPr lang="pl-PL" dirty="0" smtClean="0"/>
              <a:t>/</a:t>
            </a:r>
            <a:r>
              <a:rPr lang="pl-PL" dirty="0" err="1" smtClean="0"/>
              <a:t>SzymonPrajs</a:t>
            </a:r>
            <a:r>
              <a:rPr lang="pl-PL" dirty="0" smtClean="0"/>
              <a:t>/</a:t>
            </a:r>
            <a:r>
              <a:rPr lang="pl-PL" dirty="0" err="1" smtClean="0"/>
              <a:t>CoCo</a:t>
            </a:r>
            <a:r>
              <a:rPr lang="pl-PL" dirty="0" smtClean="0"/>
              <a:t> </a:t>
            </a:r>
            <a:r>
              <a:rPr lang="en-US" dirty="0" smtClean="0"/>
              <a:t>–</a:t>
            </a:r>
            <a:r>
              <a:rPr lang="pl-PL" dirty="0" smtClean="0"/>
              <a:t> </a:t>
            </a:r>
            <a:r>
              <a:rPr lang="pl-PL" dirty="0" err="1" smtClean="0"/>
              <a:t>it</a:t>
            </a:r>
            <a:r>
              <a:rPr lang="pl-PL" dirty="0" smtClean="0"/>
              <a:t> </a:t>
            </a:r>
            <a:r>
              <a:rPr lang="pl-PL" dirty="0" err="1" smtClean="0"/>
              <a:t>will</a:t>
            </a:r>
            <a:r>
              <a:rPr lang="pl-PL" dirty="0" smtClean="0"/>
              <a:t> be</a:t>
            </a:r>
            <a:r>
              <a:rPr lang="pl-PL" baseline="0" dirty="0" smtClean="0"/>
              <a:t> </a:t>
            </a:r>
            <a:r>
              <a:rPr lang="pl-PL" baseline="0" dirty="0" err="1" smtClean="0"/>
              <a:t>moved</a:t>
            </a:r>
            <a:r>
              <a:rPr lang="pl-PL" baseline="0" dirty="0" smtClean="0"/>
              <a:t> </a:t>
            </a:r>
            <a:r>
              <a:rPr lang="pl-PL" baseline="0" dirty="0" err="1" smtClean="0"/>
              <a:t>soon</a:t>
            </a:r>
            <a:r>
              <a:rPr lang="pl-PL" baseline="0" dirty="0" smtClean="0"/>
              <a:t> </a:t>
            </a:r>
            <a:r>
              <a:rPr lang="en-US" baseline="0" dirty="0" smtClean="0"/>
              <a:t>–</a:t>
            </a:r>
            <a:r>
              <a:rPr lang="pl-PL" baseline="0" dirty="0" smtClean="0"/>
              <a:t> </a:t>
            </a:r>
            <a:r>
              <a:rPr lang="pl-PL" baseline="0" dirty="0" err="1" smtClean="0"/>
              <a:t>Keep</a:t>
            </a:r>
            <a:r>
              <a:rPr lang="pl-PL" baseline="0" dirty="0" smtClean="0"/>
              <a:t> </a:t>
            </a:r>
            <a:r>
              <a:rPr lang="pl-PL" baseline="0" dirty="0" err="1" smtClean="0"/>
              <a:t>an</a:t>
            </a:r>
            <a:r>
              <a:rPr lang="pl-PL" baseline="0" dirty="0" smtClean="0"/>
              <a:t> </a:t>
            </a:r>
            <a:r>
              <a:rPr lang="pl-PL" baseline="0" dirty="0" err="1" smtClean="0"/>
              <a:t>eye</a:t>
            </a:r>
            <a:r>
              <a:rPr lang="pl-PL" baseline="0" dirty="0" smtClean="0"/>
              <a:t> on </a:t>
            </a:r>
            <a:r>
              <a:rPr lang="pl-PL" baseline="0" dirty="0" err="1" smtClean="0"/>
              <a:t>Slack</a:t>
            </a:r>
            <a:r>
              <a:rPr lang="pl-PL" baseline="0" dirty="0" smtClean="0"/>
              <a:t>!</a:t>
            </a:r>
            <a:endParaRPr lang="pl-PL" dirty="0" smtClean="0"/>
          </a:p>
          <a:p>
            <a:pPr lvl="1"/>
            <a:r>
              <a:rPr lang="en-US" dirty="0" smtClean="0"/>
              <a:t>Development is active and ongoing!</a:t>
            </a:r>
          </a:p>
          <a:p>
            <a:pPr lvl="1"/>
            <a:r>
              <a:rPr lang="en-US" dirty="0" smtClean="0"/>
              <a:t>Looking for volunteers</a:t>
            </a:r>
          </a:p>
          <a:p>
            <a:r>
              <a:rPr lang="en-US" dirty="0" smtClean="0"/>
              <a:t>Priorities:</a:t>
            </a:r>
          </a:p>
          <a:p>
            <a:pPr lvl="1"/>
            <a:r>
              <a:rPr lang="en-US" dirty="0" smtClean="0"/>
              <a:t>Speed – Currently slow, implement faster operation</a:t>
            </a:r>
          </a:p>
          <a:p>
            <a:pPr lvl="1"/>
            <a:r>
              <a:rPr lang="en-US" dirty="0" smtClean="0"/>
              <a:t>Flexibility – add more templates</a:t>
            </a:r>
          </a:p>
          <a:p>
            <a:pPr lvl="1"/>
            <a:r>
              <a:rPr lang="en-US" dirty="0" smtClean="0"/>
              <a:t>Python frontend, currently</a:t>
            </a:r>
            <a:r>
              <a:rPr lang="en-US" baseline="0" dirty="0" smtClean="0"/>
              <a:t> C – lots of the current development </a:t>
            </a:r>
            <a:endParaRPr lang="en-US" dirty="0" smtClean="0"/>
          </a:p>
          <a:p>
            <a:pPr lvl="1"/>
            <a:r>
              <a:rPr lang="en-US" dirty="0" smtClean="0"/>
              <a:t>UV data – Observe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SESNe</a:t>
            </a:r>
            <a:r>
              <a:rPr lang="en-US" baseline="0" dirty="0" smtClean="0"/>
              <a:t> at higher redshift in Opt, or UV locally</a:t>
            </a:r>
            <a:endParaRPr lang="en-US" dirty="0" smtClean="0"/>
          </a:p>
          <a:p>
            <a:pPr lvl="1"/>
            <a:r>
              <a:rPr lang="en-US" dirty="0" smtClean="0"/>
              <a:t>Luminosity Functions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293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Quick summary</a:t>
            </a:r>
            <a:r>
              <a:rPr lang="en-US" baseline="0" dirty="0" smtClean="0"/>
              <a:t> of what I mean by </a:t>
            </a:r>
            <a:r>
              <a:rPr lang="en-US" dirty="0" smtClean="0"/>
              <a:t>Stripped Envelope </a:t>
            </a:r>
            <a:r>
              <a:rPr lang="en-US" dirty="0" err="1" smtClean="0"/>
              <a:t>SNe</a:t>
            </a:r>
            <a:r>
              <a:rPr lang="en-US" dirty="0" smtClean="0"/>
              <a:t> (</a:t>
            </a:r>
            <a:r>
              <a:rPr lang="en-US" dirty="0" err="1" smtClean="0"/>
              <a:t>SESNe</a:t>
            </a:r>
            <a:r>
              <a:rPr lang="en-US" dirty="0" smtClean="0"/>
              <a:t>):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Ib</a:t>
            </a:r>
            <a:r>
              <a:rPr lang="en-US" dirty="0" smtClean="0"/>
              <a:t>, </a:t>
            </a:r>
            <a:r>
              <a:rPr lang="en-US" dirty="0" err="1" smtClean="0"/>
              <a:t>IIb</a:t>
            </a:r>
            <a:r>
              <a:rPr lang="en-US" dirty="0" smtClean="0"/>
              <a:t>, </a:t>
            </a:r>
            <a:r>
              <a:rPr lang="en-US" dirty="0" err="1" smtClean="0"/>
              <a:t>Ic</a:t>
            </a:r>
            <a:r>
              <a:rPr lang="en-US" dirty="0" smtClean="0"/>
              <a:t>, broad line (BL)-</a:t>
            </a:r>
            <a:r>
              <a:rPr lang="en-US" dirty="0" err="1" smtClean="0"/>
              <a:t>Ic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/>
              <a:t>Existing stripped envelope </a:t>
            </a:r>
            <a:r>
              <a:rPr lang="en-US" dirty="0" err="1" smtClean="0"/>
              <a:t>SNe</a:t>
            </a:r>
            <a:r>
              <a:rPr lang="en-US" dirty="0" smtClean="0"/>
              <a:t> template sets have: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Only a Small number of objects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Variable data </a:t>
            </a:r>
            <a:r>
              <a:rPr lang="en-US" dirty="0" err="1" smtClean="0"/>
              <a:t>qualityImportant</a:t>
            </a:r>
            <a:r>
              <a:rPr lang="en-US" dirty="0" smtClean="0"/>
              <a:t> for Classification and Simulation</a:t>
            </a:r>
          </a:p>
          <a:p>
            <a: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Important for Classification and Simulation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Recent releases have made more  data available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87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dirty="0" smtClean="0"/>
              <a:t>Unlike (relative) homogeneity of (normal)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, CC </a:t>
            </a:r>
            <a:r>
              <a:rPr lang="en-US" dirty="0" err="1" smtClean="0"/>
              <a:t>SNe</a:t>
            </a:r>
            <a:r>
              <a:rPr lang="en-US" dirty="0" smtClean="0"/>
              <a:t> show great heterogeneity in: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Absolute Luminosity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Spectral Evolution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Light Curve Morphology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‘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’-like method impractical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21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 smtClean="0"/>
              <a:t>Approach used with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: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Create mean spectrum at a given epoch from large number of </a:t>
            </a:r>
            <a:r>
              <a:rPr lang="en-US" dirty="0" err="1" smtClean="0"/>
              <a:t>SNe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Time series typically daily cadence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Additional sampling using linear interpolation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 Aligned to common phase (typically B-band max)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91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Assemble as large as possible sample of well observed </a:t>
            </a:r>
            <a:r>
              <a:rPr lang="en-US" dirty="0" err="1" smtClean="0"/>
              <a:t>SESNe</a:t>
            </a:r>
            <a:r>
              <a:rPr lang="en-US" dirty="0" smtClean="0"/>
              <a:t> – Spectra and Photometry</a:t>
            </a:r>
          </a:p>
          <a:p>
            <a:pPr marL="914400" lvl="1" indent="-514350"/>
            <a:r>
              <a:rPr lang="en-US" dirty="0" smtClean="0"/>
              <a:t>- Remove host galaxy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For each individual </a:t>
            </a:r>
            <a:r>
              <a:rPr lang="en-US" dirty="0" err="1" smtClean="0"/>
              <a:t>SNe</a:t>
            </a:r>
            <a:r>
              <a:rPr lang="en-US" dirty="0" smtClean="0"/>
              <a:t>, fit light curve filter-by-filter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Mangle spectra to match observed </a:t>
            </a:r>
            <a:r>
              <a:rPr lang="en-US" dirty="0" err="1" smtClean="0"/>
              <a:t>colours</a:t>
            </a:r>
            <a:r>
              <a:rPr lang="en-US" dirty="0" smtClean="0"/>
              <a:t> (see </a:t>
            </a:r>
            <a:r>
              <a:rPr lang="en-US" dirty="0" err="1" smtClean="0"/>
              <a:t>eg</a:t>
            </a:r>
            <a:r>
              <a:rPr lang="en-US" dirty="0" smtClean="0"/>
              <a:t>. Hsiao et. al. 2007, Conley et. al. 2008)</a:t>
            </a:r>
          </a:p>
          <a:p>
            <a:pPr marL="914400" lvl="1" indent="-514350"/>
            <a:r>
              <a:rPr lang="en-US" dirty="0" smtClean="0"/>
              <a:t>Spline order is N</a:t>
            </a:r>
            <a:r>
              <a:rPr lang="en-US" baseline="-25000" dirty="0" smtClean="0"/>
              <a:t>filters</a:t>
            </a:r>
            <a:r>
              <a:rPr lang="en-US" dirty="0" smtClean="0"/>
              <a:t>+2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Correct for MW extinction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adjusted spectra to generate spectrophotometry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Fit this synthetic data with LC function to cover all epochs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Preserve </a:t>
            </a:r>
            <a:r>
              <a:rPr lang="en-US" dirty="0" err="1" smtClean="0"/>
              <a:t>normalised</a:t>
            </a:r>
            <a:r>
              <a:rPr lang="en-US" dirty="0" smtClean="0"/>
              <a:t> z=0 template and mangling function for use at any redshift, and for uncertainty propagation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37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Flux in a given band ‘k’ at time t</a:t>
            </a:r>
          </a:p>
          <a:p>
            <a:pPr lvl="1"/>
            <a:r>
              <a:rPr lang="en-US" dirty="0" err="1" smtClean="0"/>
              <a:t>Normalisation</a:t>
            </a:r>
            <a:r>
              <a:rPr lang="en-US" dirty="0" smtClean="0"/>
              <a:t>, rise time, fall time</a:t>
            </a:r>
          </a:p>
          <a:p>
            <a:pPr marL="0" indent="0">
              <a:buNone/>
            </a:pPr>
            <a:r>
              <a:rPr lang="en-US" dirty="0" smtClean="0"/>
              <a:t>Similar </a:t>
            </a:r>
            <a:r>
              <a:rPr lang="en-US" dirty="0" err="1" smtClean="0"/>
              <a:t>parameterisation</a:t>
            </a:r>
            <a:r>
              <a:rPr lang="en-US" dirty="0" smtClean="0"/>
              <a:t> to that used in,. For example</a:t>
            </a:r>
          </a:p>
          <a:p>
            <a:r>
              <a:rPr lang="en-US" dirty="0" err="1" smtClean="0"/>
              <a:t>Bazin</a:t>
            </a:r>
            <a:r>
              <a:rPr lang="en-US" dirty="0" smtClean="0"/>
              <a:t> et. al. 2009, </a:t>
            </a:r>
          </a:p>
          <a:p>
            <a:r>
              <a:rPr lang="en-US" dirty="0" err="1" smtClean="0"/>
              <a:t>Karpenka</a:t>
            </a:r>
            <a:r>
              <a:rPr lang="en-US" dirty="0" smtClean="0"/>
              <a:t>, </a:t>
            </a:r>
            <a:r>
              <a:rPr lang="en-US" dirty="0" err="1" smtClean="0"/>
              <a:t>Feroz</a:t>
            </a:r>
            <a:r>
              <a:rPr lang="en-US" dirty="0" smtClean="0"/>
              <a:t> &amp; Hobson 2013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2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29 Stripped Envelope </a:t>
            </a:r>
            <a:r>
              <a:rPr lang="en-US" dirty="0" err="1" smtClean="0"/>
              <a:t>SNe</a:t>
            </a:r>
            <a:r>
              <a:rPr lang="en-US" dirty="0" smtClean="0"/>
              <a:t>, split into:</a:t>
            </a:r>
          </a:p>
          <a:p>
            <a:pPr lvl="1"/>
            <a:r>
              <a:rPr lang="en-US" dirty="0" smtClean="0"/>
              <a:t>12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Ib</a:t>
            </a:r>
            <a:endParaRPr lang="en-US" dirty="0" smtClean="0"/>
          </a:p>
          <a:p>
            <a:pPr lvl="1"/>
            <a:r>
              <a:rPr lang="en-US" dirty="0" smtClean="0"/>
              <a:t>9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Ic</a:t>
            </a:r>
            <a:endParaRPr lang="en-US" dirty="0" smtClean="0"/>
          </a:p>
          <a:p>
            <a:pPr lvl="1"/>
            <a:r>
              <a:rPr lang="en-US" dirty="0" smtClean="0"/>
              <a:t>6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IIb</a:t>
            </a:r>
            <a:endParaRPr lang="en-US" dirty="0" smtClean="0"/>
          </a:p>
          <a:p>
            <a:pPr lvl="1"/>
            <a:r>
              <a:rPr lang="en-US" dirty="0" smtClean="0"/>
              <a:t>2 </a:t>
            </a:r>
            <a:r>
              <a:rPr lang="en-US" dirty="0" err="1" smtClean="0"/>
              <a:t>SNe</a:t>
            </a:r>
            <a:r>
              <a:rPr lang="en-US" dirty="0" smtClean="0"/>
              <a:t>  with intermediate classifications (</a:t>
            </a:r>
            <a:r>
              <a:rPr lang="en-US" dirty="0" err="1" smtClean="0"/>
              <a:t>Ib</a:t>
            </a:r>
            <a:r>
              <a:rPr lang="en-US" dirty="0" smtClean="0"/>
              <a:t>/c &amp; II/</a:t>
            </a:r>
            <a:r>
              <a:rPr lang="en-US" dirty="0" err="1" smtClean="0"/>
              <a:t>Ib</a:t>
            </a:r>
            <a:r>
              <a:rPr lang="en-US" dirty="0" smtClean="0"/>
              <a:t>)</a:t>
            </a:r>
          </a:p>
          <a:p>
            <a:r>
              <a:rPr lang="en-US" dirty="0" smtClean="0"/>
              <a:t>9 ≤</a:t>
            </a:r>
            <a:r>
              <a:rPr lang="en-GB" dirty="0" smtClean="0"/>
              <a:t> </a:t>
            </a:r>
            <a:r>
              <a:rPr lang="en-US" dirty="0" smtClean="0"/>
              <a:t>N(spectra) ≤</a:t>
            </a:r>
            <a:r>
              <a:rPr lang="en-GB" dirty="0" smtClean="0"/>
              <a:t> </a:t>
            </a:r>
            <a:r>
              <a:rPr lang="en-US" dirty="0" smtClean="0"/>
              <a:t>59</a:t>
            </a:r>
          </a:p>
          <a:p>
            <a:r>
              <a:rPr lang="en-US" dirty="0" smtClean="0"/>
              <a:t>17/29 use data from the </a:t>
            </a:r>
            <a:r>
              <a:rPr lang="en-US" dirty="0" err="1" smtClean="0"/>
              <a:t>CfA</a:t>
            </a:r>
            <a:r>
              <a:rPr lang="en-US" dirty="0" smtClean="0"/>
              <a:t> sample (</a:t>
            </a:r>
            <a:r>
              <a:rPr lang="en-US" dirty="0" err="1" smtClean="0"/>
              <a:t>Modjaz</a:t>
            </a:r>
            <a:r>
              <a:rPr lang="en-US" dirty="0" smtClean="0"/>
              <a:t> et. al. 2014, </a:t>
            </a:r>
            <a:r>
              <a:rPr lang="en-US" dirty="0" err="1" smtClean="0"/>
              <a:t>Bianco</a:t>
            </a:r>
            <a:r>
              <a:rPr lang="en-US" dirty="0" smtClean="0"/>
              <a:t> et. al. 2014)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9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Selection cuts:</a:t>
            </a:r>
          </a:p>
          <a:p>
            <a:r>
              <a:rPr lang="en-US" dirty="0" smtClean="0"/>
              <a:t>SN must have observations in Bessel V – define maximum light in V band</a:t>
            </a:r>
          </a:p>
          <a:p>
            <a:pPr lvl="1"/>
            <a:r>
              <a:rPr lang="en-US" dirty="0" smtClean="0"/>
              <a:t>And at least one other band , in order to mangle spectra</a:t>
            </a:r>
          </a:p>
          <a:p>
            <a:r>
              <a:rPr lang="en-US" dirty="0" err="1" smtClean="0"/>
              <a:t>N</a:t>
            </a:r>
            <a:r>
              <a:rPr lang="en-US" baseline="-25000" dirty="0" err="1" smtClean="0"/>
              <a:t>spectra</a:t>
            </a:r>
            <a:r>
              <a:rPr lang="en-US" dirty="0" smtClean="0"/>
              <a:t> &gt; 6</a:t>
            </a:r>
          </a:p>
          <a:p>
            <a:pPr lvl="1"/>
            <a:r>
              <a:rPr lang="en-US" dirty="0" smtClean="0"/>
              <a:t>At least one before V band max</a:t>
            </a:r>
          </a:p>
          <a:p>
            <a:pPr lvl="1"/>
            <a:r>
              <a:rPr lang="en-US" dirty="0" smtClean="0"/>
              <a:t>One within 2 days of peak</a:t>
            </a:r>
          </a:p>
          <a:p>
            <a:r>
              <a:rPr lang="en-US" dirty="0" err="1" smtClean="0"/>
              <a:t>N</a:t>
            </a:r>
            <a:r>
              <a:rPr lang="en-US" baseline="-25000" dirty="0" err="1" smtClean="0"/>
              <a:t>phot</a:t>
            </a:r>
            <a:r>
              <a:rPr lang="en-US" dirty="0" smtClean="0"/>
              <a:t>(per band) &gt; 9 (at </a:t>
            </a:r>
            <a:r>
              <a:rPr lang="en-US" dirty="0" err="1" smtClean="0"/>
              <a:t>τ</a:t>
            </a:r>
            <a:r>
              <a:rPr lang="en-US" dirty="0" smtClean="0"/>
              <a:t> &lt; 50)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571C0E-8C84-034F-A3AE-1B5F1178BA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96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.Firth@soton.ac.uk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.Firth@soton.ac.uk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269"/>
            <a:ext cx="8279999" cy="1470025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CoCo</a:t>
            </a:r>
            <a:r>
              <a:rPr lang="en-US" b="1" dirty="0" smtClean="0"/>
              <a:t> – Spectrophotometric Templates of Stripped Envelope Core Collapse Supernovae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800" y="2905699"/>
            <a:ext cx="6400800" cy="2695501"/>
          </a:xfrm>
        </p:spPr>
        <p:txBody>
          <a:bodyPr>
            <a:normAutofit/>
          </a:bodyPr>
          <a:lstStyle/>
          <a:p>
            <a:r>
              <a:rPr lang="en-US" dirty="0" smtClean="0"/>
              <a:t>Rob Firth</a:t>
            </a:r>
          </a:p>
          <a:p>
            <a:r>
              <a:rPr lang="en-US" sz="2800" u="sng" dirty="0" err="1" smtClean="0">
                <a:hlinkClick r:id="rId3"/>
              </a:rPr>
              <a:t>R.Firth@soton.ac.uk</a:t>
            </a:r>
            <a:endParaRPr lang="en-US" sz="2800" u="sng" dirty="0" smtClean="0"/>
          </a:p>
          <a:p>
            <a:r>
              <a:rPr lang="en-US" sz="2000" dirty="0" smtClean="0"/>
              <a:t>Natasha </a:t>
            </a:r>
            <a:r>
              <a:rPr lang="en-US" sz="2000" dirty="0" err="1" smtClean="0"/>
              <a:t>Karpenka</a:t>
            </a:r>
            <a:r>
              <a:rPr lang="en-US" sz="2000" dirty="0" smtClean="0"/>
              <a:t>, Mark Sullivan, </a:t>
            </a:r>
            <a:r>
              <a:rPr lang="en-US" sz="2000" dirty="0" err="1" smtClean="0"/>
              <a:t>Szymon</a:t>
            </a:r>
            <a:r>
              <a:rPr lang="en-US" sz="2000" dirty="0" smtClean="0"/>
              <a:t> </a:t>
            </a:r>
            <a:r>
              <a:rPr lang="en-US" sz="2000" dirty="0" err="1" smtClean="0"/>
              <a:t>Prajs</a:t>
            </a:r>
            <a:r>
              <a:rPr lang="en-US" sz="2000" dirty="0" smtClean="0"/>
              <a:t>, Mat Smith</a:t>
            </a:r>
          </a:p>
          <a:p>
            <a:r>
              <a:rPr lang="en-US" sz="2000" dirty="0" smtClean="0"/>
              <a:t>University of Southampton Supernova Group </a:t>
            </a:r>
          </a:p>
          <a:p>
            <a:r>
              <a:rPr lang="it-IT" sz="2000" u="sng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supernova.soton.ac.uk</a:t>
            </a:r>
            <a:endParaRPr lang="en-US" sz="2000" u="sng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251563" y="5843036"/>
            <a:ext cx="2814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@</a:t>
            </a:r>
            <a:r>
              <a:rPr lang="en-US" dirty="0" err="1" smtClean="0"/>
              <a:t>UoS_SNe</a:t>
            </a:r>
            <a:r>
              <a:rPr lang="en-US" dirty="0" smtClean="0"/>
              <a:t>  / @</a:t>
            </a:r>
            <a:r>
              <a:rPr lang="en-US" dirty="0" err="1"/>
              <a:t>astro_berto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72400" y="5843036"/>
            <a:ext cx="100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UoS-SNe</a:t>
            </a:r>
            <a:endParaRPr lang="en-US" dirty="0"/>
          </a:p>
        </p:txBody>
      </p:sp>
      <p:pic>
        <p:nvPicPr>
          <p:cNvPr id="8" name="Picture 7" descr="Twitter_Logo_Bl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5694581"/>
            <a:ext cx="720000" cy="720000"/>
          </a:xfrm>
          <a:prstGeom prst="rect">
            <a:avLst/>
          </a:prstGeom>
        </p:spPr>
      </p:pic>
      <p:pic>
        <p:nvPicPr>
          <p:cNvPr id="9" name="Picture 8" descr="GitHub-Mark-Light-120px-plu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05" y="5745410"/>
            <a:ext cx="575995" cy="575995"/>
          </a:xfrm>
          <a:prstGeom prst="rect">
            <a:avLst/>
          </a:prstGeom>
        </p:spPr>
      </p:pic>
      <p:pic>
        <p:nvPicPr>
          <p:cNvPr id="11" name="Picture 10" descr="logo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1" y="176030"/>
            <a:ext cx="6353723" cy="635372"/>
          </a:xfrm>
          <a:prstGeom prst="rect">
            <a:avLst/>
          </a:prstGeom>
        </p:spPr>
      </p:pic>
      <p:pic>
        <p:nvPicPr>
          <p:cNvPr id="12" name="Picture 11" descr="HQ_Logo_W_3000-crop.pn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35" y="-12863"/>
            <a:ext cx="2495665" cy="94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11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SN1998bw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38142"/>
            <a:ext cx="5959063" cy="485405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9</a:t>
            </a:fld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416262" y="1566231"/>
            <a:ext cx="272773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 smtClean="0"/>
              <a:t>CfA</a:t>
            </a:r>
            <a:r>
              <a:rPr lang="en-US" sz="2000" dirty="0" smtClean="0"/>
              <a:t> sample object</a:t>
            </a:r>
          </a:p>
          <a:p>
            <a:endParaRPr lang="en-US" sz="2000" dirty="0" smtClean="0"/>
          </a:p>
          <a:p>
            <a:r>
              <a:rPr lang="en-US" sz="2000" dirty="0" smtClean="0"/>
              <a:t>Broad lined </a:t>
            </a:r>
            <a:r>
              <a:rPr lang="en-US" sz="2000" dirty="0" err="1" smtClean="0"/>
              <a:t>Ic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BVRI (other bands also)</a:t>
            </a:r>
          </a:p>
          <a:p>
            <a:endParaRPr lang="en-US" sz="2000" dirty="0" smtClean="0"/>
          </a:p>
          <a:p>
            <a:r>
              <a:rPr lang="en-US" sz="2000" dirty="0" smtClean="0"/>
              <a:t>Phase of Spectra shown in blue (top panel)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381179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SN1998bw</a:t>
            </a:r>
            <a:endParaRPr lang="en-US" dirty="0"/>
          </a:p>
        </p:txBody>
      </p:sp>
      <p:pic>
        <p:nvPicPr>
          <p:cNvPr id="8" name="Content Placeholder 7" descr="cfa-1998bw+spectra-crop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07" b="-1307"/>
          <a:stretch>
            <a:fillRect/>
          </a:stretch>
        </p:blipFill>
        <p:spPr>
          <a:xfrm>
            <a:off x="457200" y="1204172"/>
            <a:ext cx="5959063" cy="492199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6262" y="1566231"/>
            <a:ext cx="272773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Fit shown in green</a:t>
            </a:r>
          </a:p>
          <a:p>
            <a:endParaRPr lang="en-US" sz="2000" dirty="0" smtClean="0"/>
          </a:p>
          <a:p>
            <a:r>
              <a:rPr lang="en-US" sz="2000" dirty="0" smtClean="0"/>
              <a:t>Uncertainties on fit propagated on through following steps</a:t>
            </a:r>
          </a:p>
          <a:p>
            <a:endParaRPr lang="en-US" sz="2000" dirty="0" smtClean="0"/>
          </a:p>
          <a:p>
            <a:r>
              <a:rPr lang="en-US" sz="2000" dirty="0" smtClean="0"/>
              <a:t>Good fit to the data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84418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/>
              <a:t>SN1998bw – V Band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38142"/>
            <a:ext cx="5959063" cy="485405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6262" y="1566231"/>
            <a:ext cx="272773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Fit (in green) to V-band photometry (in red)</a:t>
            </a:r>
          </a:p>
          <a:p>
            <a:endParaRPr lang="en-US" sz="2000" dirty="0" smtClean="0"/>
          </a:p>
          <a:p>
            <a:r>
              <a:rPr lang="en-US" sz="2000" dirty="0" smtClean="0"/>
              <a:t>Extract spectrophotometry and associated uncertainties (blue)</a:t>
            </a:r>
          </a:p>
          <a:p>
            <a:endParaRPr lang="en-US" sz="2000" dirty="0" smtClean="0"/>
          </a:p>
          <a:p>
            <a:r>
              <a:rPr lang="en-US" sz="2000" dirty="0" smtClean="0"/>
              <a:t>Note small size of uncertainties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13627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/>
              <a:t>SN1998bw – V Band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38142"/>
            <a:ext cx="5959062" cy="485405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12</a:t>
            </a:fld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416262" y="1566231"/>
            <a:ext cx="2727737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FFFF"/>
                </a:solidFill>
              </a:rPr>
              <a:t>Consistency check – refit the new </a:t>
            </a:r>
            <a:r>
              <a:rPr lang="en-US" dirty="0" err="1" smtClean="0">
                <a:solidFill>
                  <a:srgbClr val="FFFFFF"/>
                </a:solidFill>
              </a:rPr>
              <a:t>specphot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</a:p>
          <a:p>
            <a:endParaRPr lang="en-US" dirty="0" smtClean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Refit is shown in purple – consistent with original (green) fit to photometry – as expected </a:t>
            </a:r>
            <a:endParaRPr lang="en-US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060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/>
              <a:t>SN1998bw – V Band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6262" y="1566231"/>
            <a:ext cx="2727737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Consistency check – refit the new </a:t>
            </a:r>
            <a:r>
              <a:rPr lang="en-US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specphot</a:t>
            </a:r>
            <a:r>
              <a:rPr lang="en-US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</a:p>
          <a:p>
            <a:endParaRPr lang="en-US" dirty="0" smtClean="0">
              <a:solidFill>
                <a:schemeClr val="bg1">
                  <a:lumMod val="75000"/>
                  <a:lumOff val="2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Refit is shown in purple – consistent with original (green) fit to photometry – as expected </a:t>
            </a:r>
            <a:endParaRPr lang="en-US" dirty="0" smtClean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959062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Once the spectra have been calibrated and mangled, light curves can be generated for other bands at other redshifts.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Max redshift typically depends on the how blue the spectral series goes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5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- Simulation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 descr="1998bw_I-crop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5562600" cy="47690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07629" y="1417638"/>
            <a:ext cx="961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404040"/>
                </a:solidFill>
              </a:rPr>
              <a:t>Low-z</a:t>
            </a:r>
            <a:endParaRPr lang="en-US" sz="2000" b="1" dirty="0">
              <a:solidFill>
                <a:srgbClr val="40404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324074" y="5817398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404040"/>
                </a:solidFill>
              </a:rPr>
              <a:t>high-</a:t>
            </a:r>
            <a:r>
              <a:rPr lang="en-US" b="1" dirty="0">
                <a:solidFill>
                  <a:srgbClr val="404040"/>
                </a:solidFill>
              </a:rPr>
              <a:t>z</a:t>
            </a:r>
            <a:endParaRPr lang="en-US" b="1" dirty="0">
              <a:solidFill>
                <a:srgbClr val="404040"/>
              </a:solidFill>
            </a:endParaRPr>
          </a:p>
        </p:txBody>
      </p:sp>
      <p:cxnSp>
        <p:nvCxnSpPr>
          <p:cNvPr id="11" name="Straight Arrow Connector 10"/>
          <p:cNvCxnSpPr>
            <a:stCxn id="8" idx="2"/>
            <a:endCxn id="9" idx="0"/>
          </p:cNvCxnSpPr>
          <p:nvPr/>
        </p:nvCxnSpPr>
        <p:spPr>
          <a:xfrm>
            <a:off x="5688240" y="1817748"/>
            <a:ext cx="16708" cy="3999650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6168850" y="1417638"/>
            <a:ext cx="2877950" cy="47085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Can take SN1998bw to z≈1.0 in I-band</a:t>
            </a:r>
          </a:p>
          <a:p>
            <a:endParaRPr lang="en-US" dirty="0" smtClean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Only get to z≈0.1 in B-band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Need more UV data!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7359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-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8849" y="1417638"/>
            <a:ext cx="2853505" cy="4708525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Can take SN1998bw to z≈1.0 in I-band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Only get to z≈0.1 in B-band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</a:rPr>
              <a:t>Need more UV data!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5562600" cy="47690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207629" y="1417638"/>
            <a:ext cx="961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404040"/>
                </a:solidFill>
              </a:rPr>
              <a:t>Low-z</a:t>
            </a:r>
            <a:endParaRPr lang="en-US" sz="2000" b="1" dirty="0">
              <a:solidFill>
                <a:srgbClr val="40404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324074" y="5817398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404040"/>
                </a:solidFill>
              </a:rPr>
              <a:t>high-</a:t>
            </a:r>
            <a:r>
              <a:rPr lang="en-US" b="1" dirty="0">
                <a:solidFill>
                  <a:srgbClr val="404040"/>
                </a:solidFill>
              </a:rPr>
              <a:t>z</a:t>
            </a:r>
            <a:endParaRPr lang="en-US" b="1" dirty="0">
              <a:solidFill>
                <a:srgbClr val="404040"/>
              </a:solidFill>
            </a:endParaRPr>
          </a:p>
        </p:txBody>
      </p:sp>
      <p:cxnSp>
        <p:nvCxnSpPr>
          <p:cNvPr id="11" name="Straight Arrow Connector 10"/>
          <p:cNvCxnSpPr>
            <a:stCxn id="8" idx="2"/>
            <a:endCxn id="9" idx="0"/>
          </p:cNvCxnSpPr>
          <p:nvPr/>
        </p:nvCxnSpPr>
        <p:spPr>
          <a:xfrm>
            <a:off x="5688240" y="1817748"/>
            <a:ext cx="16708" cy="3999650"/>
          </a:xfrm>
          <a:prstGeom prst="straightConnector1">
            <a:avLst/>
          </a:prstGeom>
          <a:ln w="50800"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454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Usage – </a:t>
            </a:r>
            <a:r>
              <a:rPr lang="en-US" dirty="0"/>
              <a:t>(Observed) </a:t>
            </a:r>
            <a:r>
              <a:rPr lang="en-US" dirty="0" err="1" smtClean="0"/>
              <a:t>Colour</a:t>
            </a:r>
            <a:r>
              <a:rPr lang="en-US" dirty="0" smtClean="0"/>
              <a:t>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6770" y="1600200"/>
            <a:ext cx="2960029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Use </a:t>
            </a:r>
            <a:r>
              <a:rPr lang="en-US" dirty="0" err="1" smtClean="0"/>
              <a:t>colour</a:t>
            </a:r>
            <a:r>
              <a:rPr lang="en-US" dirty="0" smtClean="0"/>
              <a:t> to discriminate between types.</a:t>
            </a:r>
          </a:p>
          <a:p>
            <a:endParaRPr lang="en-US" dirty="0" smtClean="0"/>
          </a:p>
          <a:p>
            <a:r>
              <a:rPr lang="en-US" dirty="0" smtClean="0"/>
              <a:t>SALT2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 templates shown in red.</a:t>
            </a:r>
          </a:p>
          <a:p>
            <a:endParaRPr lang="en-US" dirty="0" smtClean="0"/>
          </a:p>
          <a:p>
            <a:r>
              <a:rPr lang="en-US" dirty="0" smtClean="0"/>
              <a:t>CC </a:t>
            </a:r>
            <a:r>
              <a:rPr lang="en-US" dirty="0" err="1" smtClean="0"/>
              <a:t>SESNe</a:t>
            </a:r>
            <a:r>
              <a:rPr lang="en-US" dirty="0" smtClean="0"/>
              <a:t> shown in green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 descr="z_001_gi-crop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30" y="1600199"/>
            <a:ext cx="5352040" cy="430518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23678" y="1811288"/>
            <a:ext cx="1330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/>
                </a:solidFill>
              </a:rPr>
              <a:t>z=0.001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7973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Usage – (</a:t>
            </a:r>
            <a:r>
              <a:rPr lang="en-US" dirty="0"/>
              <a:t>Observed) </a:t>
            </a:r>
            <a:r>
              <a:rPr lang="en-US" dirty="0" err="1" smtClean="0"/>
              <a:t>Colour</a:t>
            </a:r>
            <a:r>
              <a:rPr lang="en-US" dirty="0" smtClean="0"/>
              <a:t> </a:t>
            </a:r>
            <a:r>
              <a:rPr lang="en-US" dirty="0"/>
              <a:t>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6770" y="1600200"/>
            <a:ext cx="2960029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</a:t>
            </a:r>
            <a:r>
              <a:rPr lang="en-US" dirty="0" err="1"/>
              <a:t>colour</a:t>
            </a:r>
            <a:r>
              <a:rPr lang="en-US" dirty="0"/>
              <a:t> to discriminate between types.</a:t>
            </a:r>
          </a:p>
          <a:p>
            <a:endParaRPr lang="en-US" dirty="0"/>
          </a:p>
          <a:p>
            <a:r>
              <a:rPr lang="en-US" dirty="0"/>
              <a:t>SALT2 </a:t>
            </a:r>
            <a:r>
              <a:rPr lang="en-US" dirty="0" err="1"/>
              <a:t>SNe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templates shown in red.</a:t>
            </a:r>
          </a:p>
          <a:p>
            <a:endParaRPr lang="en-US" dirty="0"/>
          </a:p>
          <a:p>
            <a:r>
              <a:rPr lang="en-US" dirty="0"/>
              <a:t>CC </a:t>
            </a:r>
            <a:r>
              <a:rPr lang="en-US" dirty="0" err="1"/>
              <a:t>SESNe</a:t>
            </a:r>
            <a:r>
              <a:rPr lang="en-US" dirty="0"/>
              <a:t> shown in green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30" y="1600199"/>
            <a:ext cx="5352039" cy="43051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3678" y="1811288"/>
            <a:ext cx="966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/>
                </a:solidFill>
              </a:rPr>
              <a:t>z=0.1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758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Usage </a:t>
            </a:r>
            <a:r>
              <a:rPr lang="en-US" dirty="0"/>
              <a:t>– (Observed</a:t>
            </a:r>
            <a:r>
              <a:rPr lang="en-US" dirty="0" smtClean="0"/>
              <a:t>) </a:t>
            </a:r>
            <a:r>
              <a:rPr lang="en-US" dirty="0" err="1" smtClean="0"/>
              <a:t>Colour</a:t>
            </a:r>
            <a:r>
              <a:rPr lang="en-US" dirty="0" smtClean="0"/>
              <a:t> </a:t>
            </a:r>
            <a:r>
              <a:rPr lang="en-US" dirty="0"/>
              <a:t>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6770" y="1600200"/>
            <a:ext cx="2960029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</a:t>
            </a:r>
            <a:r>
              <a:rPr lang="en-US" dirty="0" err="1"/>
              <a:t>colour</a:t>
            </a:r>
            <a:r>
              <a:rPr lang="en-US" dirty="0"/>
              <a:t> to discriminate between types.</a:t>
            </a:r>
          </a:p>
          <a:p>
            <a:endParaRPr lang="en-US" dirty="0"/>
          </a:p>
          <a:p>
            <a:r>
              <a:rPr lang="en-US" dirty="0"/>
              <a:t>SALT2 </a:t>
            </a:r>
            <a:r>
              <a:rPr lang="en-US" dirty="0" err="1"/>
              <a:t>SNe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templates shown in red.</a:t>
            </a:r>
          </a:p>
          <a:p>
            <a:endParaRPr lang="en-US" dirty="0"/>
          </a:p>
          <a:p>
            <a:r>
              <a:rPr lang="en-US" dirty="0"/>
              <a:t>CC </a:t>
            </a:r>
            <a:r>
              <a:rPr lang="en-US" dirty="0" err="1"/>
              <a:t>SESNe</a:t>
            </a:r>
            <a:r>
              <a:rPr lang="en-US" dirty="0"/>
              <a:t> shown in green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30" y="1639468"/>
            <a:ext cx="5352040" cy="42266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3678" y="1811288"/>
            <a:ext cx="1330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/>
                </a:solidFill>
              </a:rPr>
              <a:t>z=0.001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721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269"/>
            <a:ext cx="8279999" cy="1470025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CoCo</a:t>
            </a:r>
            <a:r>
              <a:rPr lang="en-US" b="1" dirty="0" smtClean="0"/>
              <a:t> – Spectrophotometric Templates of Stripped Envelope Core Collapse Supernovae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800" y="2905699"/>
            <a:ext cx="6400800" cy="2695501"/>
          </a:xfrm>
        </p:spPr>
        <p:txBody>
          <a:bodyPr>
            <a:normAutofit/>
          </a:bodyPr>
          <a:lstStyle/>
          <a:p>
            <a:r>
              <a:rPr lang="en-US" dirty="0" smtClean="0"/>
              <a:t>Rob Firth</a:t>
            </a:r>
          </a:p>
          <a:p>
            <a:r>
              <a:rPr lang="en-US" sz="2800" u="sng" dirty="0" err="1" smtClean="0">
                <a:hlinkClick r:id="rId3"/>
              </a:rPr>
              <a:t>R.Firth@soton.ac.uk</a:t>
            </a:r>
            <a:endParaRPr lang="en-US" sz="2800" u="sng" dirty="0" smtClean="0"/>
          </a:p>
          <a:p>
            <a:r>
              <a:rPr lang="en-US" sz="2000" b="1" u="sng" dirty="0" smtClean="0"/>
              <a:t>Natasha </a:t>
            </a:r>
            <a:r>
              <a:rPr lang="en-US" sz="2000" b="1" u="sng" dirty="0" err="1" smtClean="0"/>
              <a:t>Karpenka</a:t>
            </a:r>
            <a:r>
              <a:rPr lang="en-US" sz="2000" dirty="0" smtClean="0"/>
              <a:t>, Mark Sullivan, </a:t>
            </a:r>
            <a:r>
              <a:rPr lang="en-US" sz="2000" dirty="0" err="1" smtClean="0"/>
              <a:t>Szymon</a:t>
            </a:r>
            <a:r>
              <a:rPr lang="en-US" sz="2000" dirty="0" smtClean="0"/>
              <a:t> </a:t>
            </a:r>
            <a:r>
              <a:rPr lang="en-US" sz="2000" dirty="0" err="1" smtClean="0"/>
              <a:t>Prajs</a:t>
            </a:r>
            <a:r>
              <a:rPr lang="en-US" sz="2000" dirty="0" smtClean="0"/>
              <a:t>, Mat Smith</a:t>
            </a:r>
          </a:p>
          <a:p>
            <a:r>
              <a:rPr lang="en-US" sz="2000" dirty="0" smtClean="0"/>
              <a:t>University of Southampton Supernova Group </a:t>
            </a:r>
          </a:p>
          <a:p>
            <a:r>
              <a:rPr lang="it-IT" sz="2000" u="sng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supernova.soton.ac.uk</a:t>
            </a:r>
            <a:endParaRPr lang="en-US" sz="2000" u="sng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251563" y="5843036"/>
            <a:ext cx="28148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@</a:t>
            </a:r>
            <a:r>
              <a:rPr lang="en-US" dirty="0" err="1" smtClean="0"/>
              <a:t>UoS_SNe</a:t>
            </a:r>
            <a:r>
              <a:rPr lang="en-US" dirty="0" smtClean="0"/>
              <a:t>  / @</a:t>
            </a:r>
            <a:r>
              <a:rPr lang="en-US" dirty="0" err="1"/>
              <a:t>astro_berto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72400" y="5843036"/>
            <a:ext cx="100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UoS-SNe</a:t>
            </a:r>
            <a:endParaRPr lang="en-US" dirty="0"/>
          </a:p>
        </p:txBody>
      </p:sp>
      <p:pic>
        <p:nvPicPr>
          <p:cNvPr id="8" name="Picture 7" descr="Twitter_Logo_Bl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5694581"/>
            <a:ext cx="720000" cy="720000"/>
          </a:xfrm>
          <a:prstGeom prst="rect">
            <a:avLst/>
          </a:prstGeom>
        </p:spPr>
      </p:pic>
      <p:pic>
        <p:nvPicPr>
          <p:cNvPr id="9" name="Picture 8" descr="GitHub-Mark-Light-120px-plu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405" y="5745410"/>
            <a:ext cx="575995" cy="575995"/>
          </a:xfrm>
          <a:prstGeom prst="rect">
            <a:avLst/>
          </a:prstGeom>
        </p:spPr>
      </p:pic>
      <p:pic>
        <p:nvPicPr>
          <p:cNvPr id="11" name="Picture 10" descr="logo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1" y="176030"/>
            <a:ext cx="6353723" cy="635372"/>
          </a:xfrm>
          <a:prstGeom prst="rect">
            <a:avLst/>
          </a:prstGeom>
        </p:spPr>
      </p:pic>
      <p:pic>
        <p:nvPicPr>
          <p:cNvPr id="10" name="Picture 9" descr="HQ_Logo_W_3000-crop.pn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35" y="-12863"/>
            <a:ext cx="2495665" cy="94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61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Usage – (</a:t>
            </a:r>
            <a:r>
              <a:rPr lang="en-US" dirty="0"/>
              <a:t>Observed</a:t>
            </a:r>
            <a:r>
              <a:rPr lang="en-US" dirty="0" smtClean="0"/>
              <a:t>) </a:t>
            </a:r>
            <a:r>
              <a:rPr lang="en-US" dirty="0" err="1"/>
              <a:t>Colour</a:t>
            </a:r>
            <a:r>
              <a:rPr lang="en-US" dirty="0"/>
              <a:t> 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6770" y="1600200"/>
            <a:ext cx="2960029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</a:t>
            </a:r>
            <a:r>
              <a:rPr lang="en-US" dirty="0" err="1"/>
              <a:t>colour</a:t>
            </a:r>
            <a:r>
              <a:rPr lang="en-US" dirty="0"/>
              <a:t> to discriminate between types.</a:t>
            </a:r>
          </a:p>
          <a:p>
            <a:endParaRPr lang="en-US" dirty="0"/>
          </a:p>
          <a:p>
            <a:r>
              <a:rPr lang="en-US" dirty="0"/>
              <a:t>SALT2 </a:t>
            </a:r>
            <a:r>
              <a:rPr lang="en-US" dirty="0" err="1"/>
              <a:t>SNe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templates shown in red.</a:t>
            </a:r>
          </a:p>
          <a:p>
            <a:endParaRPr lang="en-US" dirty="0"/>
          </a:p>
          <a:p>
            <a:r>
              <a:rPr lang="en-US" dirty="0"/>
              <a:t>CC </a:t>
            </a:r>
            <a:r>
              <a:rPr lang="en-US" dirty="0" err="1"/>
              <a:t>SESNe</a:t>
            </a:r>
            <a:r>
              <a:rPr lang="en-US" dirty="0"/>
              <a:t> shown in green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30" y="1639468"/>
            <a:ext cx="5352039" cy="42266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3678" y="1811288"/>
            <a:ext cx="966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/>
                </a:solidFill>
              </a:rPr>
              <a:t>z=0.1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796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Usage </a:t>
            </a:r>
            <a:r>
              <a:rPr lang="en-US" dirty="0"/>
              <a:t>– </a:t>
            </a:r>
            <a:r>
              <a:rPr lang="en-US" dirty="0" smtClean="0"/>
              <a:t>(Observed) </a:t>
            </a:r>
            <a:r>
              <a:rPr lang="en-US" dirty="0" err="1" smtClean="0"/>
              <a:t>Colour</a:t>
            </a:r>
            <a:r>
              <a:rPr lang="en-US" dirty="0" smtClean="0"/>
              <a:t> </a:t>
            </a:r>
            <a:r>
              <a:rPr lang="en-US" dirty="0"/>
              <a:t>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6770" y="1600200"/>
            <a:ext cx="2960029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</a:t>
            </a:r>
            <a:r>
              <a:rPr lang="en-US" dirty="0" err="1"/>
              <a:t>colour</a:t>
            </a:r>
            <a:r>
              <a:rPr lang="en-US" dirty="0"/>
              <a:t> to discriminate between types.</a:t>
            </a:r>
          </a:p>
          <a:p>
            <a:endParaRPr lang="en-US" dirty="0"/>
          </a:p>
          <a:p>
            <a:r>
              <a:rPr lang="en-US" dirty="0"/>
              <a:t>SALT2 </a:t>
            </a:r>
            <a:r>
              <a:rPr lang="en-US" dirty="0" err="1"/>
              <a:t>SNe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templates shown in red.</a:t>
            </a:r>
          </a:p>
          <a:p>
            <a:endParaRPr lang="en-US" dirty="0"/>
          </a:p>
          <a:p>
            <a:r>
              <a:rPr lang="en-US" dirty="0"/>
              <a:t>CC </a:t>
            </a:r>
            <a:r>
              <a:rPr lang="en-US" dirty="0" err="1"/>
              <a:t>SESNe</a:t>
            </a:r>
            <a:r>
              <a:rPr lang="en-US" dirty="0"/>
              <a:t> shown in green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30" y="1639468"/>
            <a:ext cx="5352039" cy="42266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07184" y="1811288"/>
            <a:ext cx="9669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2"/>
                </a:solidFill>
              </a:rPr>
              <a:t>z=0.4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337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Summary…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 err="1" smtClean="0"/>
              <a:t>Github</a:t>
            </a:r>
            <a:r>
              <a:rPr lang="en-US" dirty="0" smtClean="0"/>
              <a:t>:</a:t>
            </a:r>
          </a:p>
          <a:p>
            <a:pPr lvl="1">
              <a:lnSpc>
                <a:spcPct val="110000"/>
              </a:lnSpc>
            </a:pPr>
            <a:r>
              <a:rPr lang="pl-PL" dirty="0" err="1"/>
              <a:t>github.com</a:t>
            </a:r>
            <a:r>
              <a:rPr lang="pl-PL" dirty="0"/>
              <a:t>/</a:t>
            </a:r>
            <a:r>
              <a:rPr lang="pl-PL" dirty="0" err="1"/>
              <a:t>SzymonPrajs</a:t>
            </a:r>
            <a:r>
              <a:rPr lang="pl-PL" dirty="0"/>
              <a:t>/</a:t>
            </a:r>
            <a:r>
              <a:rPr lang="pl-PL" dirty="0" err="1" smtClean="0"/>
              <a:t>CoCo</a:t>
            </a:r>
            <a:endParaRPr lang="pl-PL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Development is active and ongoing!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Looking for volunteers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Priorities: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Speed – Currently slow, implement faster operation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Flexibility – add more templates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Python frontend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UV data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Luminosity Functions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64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Summary…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Light curve Fitter coupled with mangling of spectra = spectrophotometric data at any redshift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No need for k-correction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Full uncertainty propagation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Refit provides smooth LC template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29 </a:t>
            </a:r>
            <a:r>
              <a:rPr lang="en-US" dirty="0" err="1" smtClean="0"/>
              <a:t>SNe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/>
              <a:t>Good for ‘one off objects’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Paper in prep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What does the community want in terms of output/end product?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How to best apply and integrate?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62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5894675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99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Rationale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Stripped Envelope </a:t>
            </a:r>
            <a:r>
              <a:rPr lang="en-US" dirty="0" err="1" smtClean="0"/>
              <a:t>SNe</a:t>
            </a:r>
            <a:r>
              <a:rPr lang="en-US" dirty="0" smtClean="0"/>
              <a:t> (</a:t>
            </a:r>
            <a:r>
              <a:rPr lang="en-US" dirty="0" err="1" smtClean="0"/>
              <a:t>SESNe</a:t>
            </a:r>
            <a:r>
              <a:rPr lang="en-US" dirty="0" smtClean="0"/>
              <a:t>):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Ib</a:t>
            </a:r>
            <a:r>
              <a:rPr lang="en-US" dirty="0" smtClean="0"/>
              <a:t>, </a:t>
            </a:r>
            <a:r>
              <a:rPr lang="en-US" dirty="0" err="1" smtClean="0"/>
              <a:t>IIb</a:t>
            </a:r>
            <a:r>
              <a:rPr lang="en-US" dirty="0" smtClean="0"/>
              <a:t>, </a:t>
            </a:r>
            <a:r>
              <a:rPr lang="en-US" dirty="0" err="1" smtClean="0"/>
              <a:t>Ic</a:t>
            </a:r>
            <a:r>
              <a:rPr lang="en-US" dirty="0" smtClean="0"/>
              <a:t>, broad line (BL)-</a:t>
            </a:r>
            <a:r>
              <a:rPr lang="en-US" dirty="0" err="1" smtClean="0"/>
              <a:t>Ic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/>
              <a:t>Existing stripped envelope </a:t>
            </a:r>
            <a:r>
              <a:rPr lang="en-US" dirty="0" err="1" smtClean="0"/>
              <a:t>SNe</a:t>
            </a:r>
            <a:r>
              <a:rPr lang="en-US" dirty="0" smtClean="0"/>
              <a:t> template sets 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Small number of objects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Variable data quality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Important for Classification and Simulation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Recent releases have made more  data available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27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Unlike (relative) homogeneity of (normal)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, CC </a:t>
            </a:r>
            <a:r>
              <a:rPr lang="en-US" dirty="0" err="1" smtClean="0"/>
              <a:t>SNe</a:t>
            </a:r>
            <a:r>
              <a:rPr lang="en-US" dirty="0" smtClean="0"/>
              <a:t> show great heterogeneity in: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Absolute Luminosity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en-US" dirty="0" smtClean="0"/>
              <a:t>Spectral Evolution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Light Curve Morphology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 smtClean="0"/>
              <a:t>‘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’-like method impractical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 smtClean="0"/>
              <a:t>15/11/16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32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 smtClean="0"/>
              <a:t>Approach used with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Ia</a:t>
            </a:r>
            <a:r>
              <a:rPr lang="en-US" dirty="0" smtClean="0"/>
              <a:t>: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Create mean spectrum at a given epoch from large number of </a:t>
            </a:r>
            <a:r>
              <a:rPr lang="en-US" dirty="0" err="1" smtClean="0"/>
              <a:t>SNe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Time series typically daily cadence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Additional sampling using linear interpolation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 Aligned to common phase (typically B-band max)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67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8712"/>
          </a:xfrm>
        </p:spPr>
        <p:txBody>
          <a:bodyPr>
            <a:normAutofit fontScale="55000" lnSpcReduction="20000"/>
          </a:bodyPr>
          <a:lstStyle/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Assemble sample of  </a:t>
            </a:r>
            <a:r>
              <a:rPr lang="en-US" sz="4200" dirty="0" err="1" smtClean="0"/>
              <a:t>SESNe</a:t>
            </a:r>
            <a:r>
              <a:rPr lang="en-US" sz="4200" dirty="0" smtClean="0"/>
              <a:t> – Spectra and Photometry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/>
              <a:t>F</a:t>
            </a:r>
            <a:r>
              <a:rPr lang="en-US" sz="4200" dirty="0" smtClean="0"/>
              <a:t>it light curves SN-by-SN, filter-by-filter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Mangle spectra (see </a:t>
            </a:r>
            <a:r>
              <a:rPr lang="en-US" sz="4200" dirty="0" err="1" smtClean="0"/>
              <a:t>eg</a:t>
            </a:r>
            <a:r>
              <a:rPr lang="en-US" sz="4200" dirty="0" smtClean="0"/>
              <a:t>. Hsiao et. al. 2007, Conley et. al. 2008)</a:t>
            </a:r>
          </a:p>
          <a:p>
            <a:pPr marL="914400" lvl="1" indent="-514350">
              <a:lnSpc>
                <a:spcPct val="140000"/>
              </a:lnSpc>
            </a:pPr>
            <a:r>
              <a:rPr lang="en-US" sz="4200" dirty="0" smtClean="0"/>
              <a:t>Spline order is N</a:t>
            </a:r>
            <a:r>
              <a:rPr lang="en-US" sz="4200" baseline="-25000" dirty="0" smtClean="0"/>
              <a:t>filters</a:t>
            </a:r>
            <a:r>
              <a:rPr lang="en-US" sz="4200" dirty="0"/>
              <a:t>+</a:t>
            </a:r>
            <a:r>
              <a:rPr lang="en-US" sz="4200" dirty="0" smtClean="0"/>
              <a:t>2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Correct for MW extinction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Use adjusted spectra to generate spectrophotometry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Fit this synthetic data with LC function to cover all epochs</a:t>
            </a:r>
          </a:p>
          <a:p>
            <a:pPr marL="514350" indent="-514350">
              <a:lnSpc>
                <a:spcPct val="140000"/>
              </a:lnSpc>
              <a:buFont typeface="+mj-lt"/>
              <a:buAutoNum type="arabicPeriod"/>
            </a:pPr>
            <a:r>
              <a:rPr lang="en-US" sz="4200" dirty="0" smtClean="0"/>
              <a:t>Preserve (</a:t>
            </a:r>
            <a:r>
              <a:rPr lang="en-US" sz="4200" dirty="0" err="1" smtClean="0"/>
              <a:t>normalised</a:t>
            </a:r>
            <a:r>
              <a:rPr lang="en-US" sz="4200" dirty="0" smtClean="0"/>
              <a:t>) z=0 template and mangling function</a:t>
            </a:r>
          </a:p>
          <a:p>
            <a:pPr marL="857250" lvl="1" indent="-457200">
              <a:lnSpc>
                <a:spcPct val="140000"/>
              </a:lnSpc>
            </a:pPr>
            <a:r>
              <a:rPr lang="en-US" sz="3400" dirty="0" smtClean="0"/>
              <a:t>Use Luminosity Function to generate LCs currently Li et. al. 2011</a:t>
            </a:r>
          </a:p>
          <a:p>
            <a:pPr marL="514350" indent="-514350">
              <a:lnSpc>
                <a:spcPct val="130000"/>
              </a:lnSpc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95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Form</a:t>
            </a:r>
            <a:endParaRPr lang="en-US" dirty="0"/>
          </a:p>
        </p:txBody>
      </p:sp>
      <p:pic>
        <p:nvPicPr>
          <p:cNvPr id="7" name="Content Placeholder 6" descr="EquationB09K16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" r="1637"/>
          <a:stretch>
            <a:fillRect/>
          </a:stretch>
        </p:blipFill>
        <p:spPr>
          <a:xfrm>
            <a:off x="457200" y="1654700"/>
            <a:ext cx="8229600" cy="10953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6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2912533"/>
            <a:ext cx="8229600" cy="3213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Flux in a given band ‘k’ at time t</a:t>
            </a:r>
          </a:p>
          <a:p>
            <a:pPr lvl="1"/>
            <a:r>
              <a:rPr lang="en-US" dirty="0" err="1" smtClean="0"/>
              <a:t>Normalisation</a:t>
            </a:r>
            <a:r>
              <a:rPr lang="en-US" dirty="0" smtClean="0"/>
              <a:t>, rise time, fall time</a:t>
            </a:r>
          </a:p>
          <a:p>
            <a:pPr marL="0" indent="0">
              <a:buNone/>
            </a:pPr>
            <a:r>
              <a:rPr lang="en-US" dirty="0" smtClean="0"/>
              <a:t>Similar </a:t>
            </a:r>
            <a:r>
              <a:rPr lang="en-US" dirty="0" err="1" smtClean="0"/>
              <a:t>parameterisation</a:t>
            </a:r>
            <a:r>
              <a:rPr lang="en-US" dirty="0" smtClean="0"/>
              <a:t> to that used </a:t>
            </a:r>
          </a:p>
          <a:p>
            <a:r>
              <a:rPr lang="en-US" dirty="0" err="1" smtClean="0"/>
              <a:t>Bazin</a:t>
            </a:r>
            <a:r>
              <a:rPr lang="en-US" dirty="0" smtClean="0"/>
              <a:t> et. al. 2009, </a:t>
            </a:r>
          </a:p>
          <a:p>
            <a:r>
              <a:rPr lang="en-US" dirty="0" err="1" smtClean="0"/>
              <a:t>Karpenka</a:t>
            </a:r>
            <a:r>
              <a:rPr lang="en-US" dirty="0" smtClean="0"/>
              <a:t>, </a:t>
            </a:r>
            <a:r>
              <a:rPr lang="en-US" dirty="0" err="1" smtClean="0"/>
              <a:t>Feroz</a:t>
            </a:r>
            <a:r>
              <a:rPr lang="en-US" dirty="0" smtClean="0"/>
              <a:t> &amp; Hobson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8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29 Stripped Envelope </a:t>
            </a:r>
            <a:r>
              <a:rPr lang="en-US" dirty="0" err="1" smtClean="0"/>
              <a:t>SNe</a:t>
            </a:r>
            <a:r>
              <a:rPr lang="en-US" dirty="0" smtClean="0"/>
              <a:t>, split into:</a:t>
            </a:r>
          </a:p>
          <a:p>
            <a:pPr lvl="1"/>
            <a:r>
              <a:rPr lang="en-US" dirty="0" smtClean="0"/>
              <a:t>12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Ib</a:t>
            </a:r>
            <a:endParaRPr lang="en-US" dirty="0" smtClean="0"/>
          </a:p>
          <a:p>
            <a:pPr lvl="1"/>
            <a:r>
              <a:rPr lang="en-US" dirty="0" smtClean="0"/>
              <a:t>9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Ic</a:t>
            </a:r>
            <a:endParaRPr lang="en-US" dirty="0" smtClean="0"/>
          </a:p>
          <a:p>
            <a:pPr lvl="1"/>
            <a:r>
              <a:rPr lang="en-US" dirty="0" smtClean="0"/>
              <a:t>6 </a:t>
            </a:r>
            <a:r>
              <a:rPr lang="en-US" dirty="0" err="1" smtClean="0"/>
              <a:t>SNe</a:t>
            </a:r>
            <a:r>
              <a:rPr lang="en-US" dirty="0" smtClean="0"/>
              <a:t> </a:t>
            </a:r>
            <a:r>
              <a:rPr lang="en-US" dirty="0" err="1" smtClean="0"/>
              <a:t>IIb</a:t>
            </a:r>
            <a:endParaRPr lang="en-US" dirty="0" smtClean="0"/>
          </a:p>
          <a:p>
            <a:pPr lvl="1"/>
            <a:r>
              <a:rPr lang="en-US" dirty="0" smtClean="0"/>
              <a:t>2 </a:t>
            </a:r>
            <a:r>
              <a:rPr lang="en-US" dirty="0" err="1" smtClean="0"/>
              <a:t>SNe</a:t>
            </a:r>
            <a:r>
              <a:rPr lang="en-US" dirty="0" smtClean="0"/>
              <a:t>  with intermediate classifications (</a:t>
            </a:r>
            <a:r>
              <a:rPr lang="en-US" dirty="0" err="1" smtClean="0"/>
              <a:t>Ib</a:t>
            </a:r>
            <a:r>
              <a:rPr lang="en-US" dirty="0" smtClean="0"/>
              <a:t>/c &amp; II/</a:t>
            </a:r>
            <a:r>
              <a:rPr lang="en-US" dirty="0" err="1" smtClean="0"/>
              <a:t>Ib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/>
              <a:t>9 ≤</a:t>
            </a:r>
            <a:r>
              <a:rPr lang="en-GB" dirty="0"/>
              <a:t> </a:t>
            </a:r>
            <a:r>
              <a:rPr lang="en-US" dirty="0"/>
              <a:t>N(spectra) ≤</a:t>
            </a:r>
            <a:r>
              <a:rPr lang="en-GB" dirty="0"/>
              <a:t> </a:t>
            </a:r>
            <a:r>
              <a:rPr lang="en-US" dirty="0" smtClean="0"/>
              <a:t>59</a:t>
            </a:r>
          </a:p>
          <a:p>
            <a:endParaRPr lang="en-US" dirty="0" smtClean="0"/>
          </a:p>
          <a:p>
            <a:r>
              <a:rPr lang="en-US" dirty="0" smtClean="0"/>
              <a:t>17/29 use data from the </a:t>
            </a:r>
            <a:r>
              <a:rPr lang="en-US" dirty="0" err="1" smtClean="0"/>
              <a:t>CfA</a:t>
            </a:r>
            <a:r>
              <a:rPr lang="en-US" dirty="0" smtClean="0"/>
              <a:t> sample (</a:t>
            </a:r>
            <a:r>
              <a:rPr lang="en-US" dirty="0" err="1" smtClean="0"/>
              <a:t>Modjaz</a:t>
            </a:r>
            <a:r>
              <a:rPr lang="en-US" dirty="0" smtClean="0"/>
              <a:t> et. al. 2014, </a:t>
            </a:r>
            <a:r>
              <a:rPr lang="en-US" dirty="0" err="1" smtClean="0"/>
              <a:t>Bianco</a:t>
            </a:r>
            <a:r>
              <a:rPr lang="en-US" dirty="0" smtClean="0"/>
              <a:t> et. al. 2014)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Selection cuts:</a:t>
            </a:r>
          </a:p>
          <a:p>
            <a:r>
              <a:rPr lang="en-US" dirty="0" smtClean="0"/>
              <a:t>SN must have observations in Bessel V</a:t>
            </a:r>
          </a:p>
          <a:p>
            <a:pPr lvl="1"/>
            <a:r>
              <a:rPr lang="en-US" dirty="0" smtClean="0"/>
              <a:t>And at least one other band , in order to mangle spectra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N</a:t>
            </a:r>
            <a:r>
              <a:rPr lang="en-US" baseline="-25000" dirty="0" err="1" smtClean="0"/>
              <a:t>spectra</a:t>
            </a:r>
            <a:r>
              <a:rPr lang="en-US" dirty="0" smtClean="0"/>
              <a:t> &gt; 6</a:t>
            </a:r>
          </a:p>
          <a:p>
            <a:pPr lvl="1"/>
            <a:r>
              <a:rPr lang="en-US" dirty="0" smtClean="0"/>
              <a:t>At least one before V band max</a:t>
            </a:r>
          </a:p>
          <a:p>
            <a:pPr lvl="1"/>
            <a:r>
              <a:rPr lang="en-US" dirty="0" smtClean="0"/>
              <a:t>One within 2 days of peak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N</a:t>
            </a:r>
            <a:r>
              <a:rPr lang="en-US" baseline="-25000" dirty="0" err="1" smtClean="0"/>
              <a:t>phot</a:t>
            </a:r>
            <a:r>
              <a:rPr lang="en-US" dirty="0" smtClean="0"/>
              <a:t>(per band) &gt; 9 (at </a:t>
            </a:r>
            <a:r>
              <a:rPr lang="en-US" dirty="0" err="1" smtClean="0"/>
              <a:t>τ</a:t>
            </a:r>
            <a:r>
              <a:rPr lang="en-US" dirty="0" smtClean="0"/>
              <a:t> &lt; 50)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15/11/16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R. Firth - LSST SNe Workshop - CC SNe Templates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05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5628</TotalTime>
  <Words>2116</Words>
  <Application>Microsoft Macintosh PowerPoint</Application>
  <PresentationFormat>On-screen Show (4:3)</PresentationFormat>
  <Paragraphs>368</Paragraphs>
  <Slides>24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 Black </vt:lpstr>
      <vt:lpstr>CoCo – Spectrophotometric Templates of Stripped Envelope Core Collapse Supernovae</vt:lpstr>
      <vt:lpstr>CoCo – Spectrophotometric Templates of Stripped Envelope Core Collapse Supernovae</vt:lpstr>
      <vt:lpstr>Rationale</vt:lpstr>
      <vt:lpstr>Methods</vt:lpstr>
      <vt:lpstr>Methods</vt:lpstr>
      <vt:lpstr>Approach</vt:lpstr>
      <vt:lpstr>Functional Form</vt:lpstr>
      <vt:lpstr>Data Sample</vt:lpstr>
      <vt:lpstr>Data Sample</vt:lpstr>
      <vt:lpstr>Example: SN1998bw</vt:lpstr>
      <vt:lpstr>Example: SN1998bw</vt:lpstr>
      <vt:lpstr>Example: SN1998bw – V Band</vt:lpstr>
      <vt:lpstr>Example: SN1998bw – V Band</vt:lpstr>
      <vt:lpstr>Example: SN1998bw – V Band</vt:lpstr>
      <vt:lpstr>Usage - Simulation</vt:lpstr>
      <vt:lpstr>Usage - Simulation</vt:lpstr>
      <vt:lpstr>Usage – (Observed) Colour Evolution</vt:lpstr>
      <vt:lpstr>Usage – (Observed) Colour Evolution</vt:lpstr>
      <vt:lpstr>Usage – (Observed) Colour Evolution</vt:lpstr>
      <vt:lpstr>Usage – (Observed) Colour Evolution</vt:lpstr>
      <vt:lpstr>Usage – (Observed) Colour Evolution</vt:lpstr>
      <vt:lpstr>In Summary… </vt:lpstr>
      <vt:lpstr>In Summary…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Firth</dc:creator>
  <cp:lastModifiedBy>Robert Firth</cp:lastModifiedBy>
  <cp:revision>62</cp:revision>
  <dcterms:created xsi:type="dcterms:W3CDTF">2016-11-12T21:44:42Z</dcterms:created>
  <dcterms:modified xsi:type="dcterms:W3CDTF">2016-11-16T19:33:02Z</dcterms:modified>
</cp:coreProperties>
</file>

<file path=docProps/thumbnail.jpeg>
</file>